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0"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5" r:id="rId15"/>
    <p:sldId id="276" r:id="rId16"/>
    <p:sldId id="277"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286748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940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1966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7000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5214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9366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442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9875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843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394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62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9465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95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594227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9159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743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5/1/2020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7545850"/>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6C5F0E-5DDE-47BE-978D-ED1A59C48C38}"/>
              </a:ext>
            </a:extLst>
          </p:cNvPr>
          <p:cNvSpPr>
            <a:spLocks noGrp="1"/>
          </p:cNvSpPr>
          <p:nvPr>
            <p:ph idx="1"/>
          </p:nvPr>
        </p:nvSpPr>
        <p:spPr>
          <a:xfrm>
            <a:off x="221942" y="230819"/>
            <a:ext cx="11745157" cy="6391923"/>
          </a:xfrm>
        </p:spPr>
        <p:txBody>
          <a:bodyPr>
            <a:normAutofit/>
          </a:bodyPr>
          <a:lstStyle/>
          <a:p>
            <a:pPr marL="45720" indent="0" algn="ctr">
              <a:buNone/>
            </a:pPr>
            <a:r>
              <a:rPr lang="en-IN" sz="2800" b="1" dirty="0">
                <a:solidFill>
                  <a:schemeClr val="tx1">
                    <a:lumMod val="95000"/>
                    <a:lumOff val="5000"/>
                  </a:schemeClr>
                </a:solidFill>
              </a:rPr>
              <a:t>Unit-4</a:t>
            </a:r>
          </a:p>
          <a:p>
            <a:pPr marL="45720" indent="0" algn="ctr">
              <a:buNone/>
            </a:pPr>
            <a:r>
              <a:rPr lang="en-IN" sz="2800" b="1" dirty="0">
                <a:solidFill>
                  <a:schemeClr val="tx1">
                    <a:lumMod val="95000"/>
                    <a:lumOff val="5000"/>
                  </a:schemeClr>
                </a:solidFill>
              </a:rPr>
              <a:t>Foreign Exchange Department of a Bank:</a:t>
            </a:r>
          </a:p>
          <a:p>
            <a:pPr marL="45720" indent="0">
              <a:buNone/>
            </a:pPr>
            <a:r>
              <a:rPr lang="en-IN" sz="2400" b="1" dirty="0">
                <a:solidFill>
                  <a:schemeClr val="tx1">
                    <a:lumMod val="95000"/>
                    <a:lumOff val="5000"/>
                  </a:schemeClr>
                </a:solidFill>
              </a:rPr>
              <a:t>        </a:t>
            </a:r>
            <a:r>
              <a:rPr lang="en-IN" sz="2400" dirty="0">
                <a:solidFill>
                  <a:schemeClr val="tx1">
                    <a:lumMod val="95000"/>
                    <a:lumOff val="5000"/>
                  </a:schemeClr>
                </a:solidFill>
              </a:rPr>
              <a:t>Commercial banks play a crucial role in financing the foreign trade and effecting payments and receipts in the foreign exchange market. Banks provide credit to the exporters till they get the funds from the importers. </a:t>
            </a:r>
          </a:p>
          <a:p>
            <a:pPr marL="45720" indent="0">
              <a:buNone/>
            </a:pPr>
            <a:r>
              <a:rPr lang="en-IN" sz="2400" dirty="0">
                <a:solidFill>
                  <a:schemeClr val="tx1">
                    <a:lumMod val="95000"/>
                    <a:lumOff val="5000"/>
                  </a:schemeClr>
                </a:solidFill>
              </a:rPr>
              <a:t>    They negotiate bills and collect funds from the importer. In India, the banks are empowered to conduct foreign exchange business, by the </a:t>
            </a:r>
            <a:r>
              <a:rPr lang="en-IN" sz="2400" b="1" dirty="0">
                <a:solidFill>
                  <a:schemeClr val="tx1">
                    <a:lumMod val="95000"/>
                    <a:lumOff val="5000"/>
                  </a:schemeClr>
                </a:solidFill>
              </a:rPr>
              <a:t>Foreign Exchange Regulations Act </a:t>
            </a:r>
            <a:r>
              <a:rPr lang="en-IN" sz="2400" dirty="0">
                <a:solidFill>
                  <a:schemeClr val="tx1">
                    <a:lumMod val="95000"/>
                    <a:lumOff val="5000"/>
                  </a:schemeClr>
                </a:solidFill>
              </a:rPr>
              <a:t>1973.</a:t>
            </a:r>
          </a:p>
          <a:p>
            <a:pPr marL="45720" indent="0">
              <a:buNone/>
            </a:pPr>
            <a:r>
              <a:rPr lang="en-IN" sz="2400" dirty="0">
                <a:solidFill>
                  <a:schemeClr val="tx1">
                    <a:lumMod val="95000"/>
                    <a:lumOff val="5000"/>
                  </a:schemeClr>
                </a:solidFill>
              </a:rPr>
              <a:t>    The foreign exchange department of a commercial banks is so design to perform foreign exchange business both at the headquarter and at the branches.</a:t>
            </a:r>
          </a:p>
          <a:p>
            <a:pPr marL="45720" indent="0">
              <a:buNone/>
            </a:pPr>
            <a:r>
              <a:rPr lang="en-IN" sz="2400" dirty="0">
                <a:solidFill>
                  <a:schemeClr val="tx1">
                    <a:lumMod val="95000"/>
                    <a:lumOff val="5000"/>
                  </a:schemeClr>
                </a:solidFill>
              </a:rPr>
              <a:t>    In India, all scheduled commercial banks – public as well as private sector banks have their own Foreign Exchange Department. </a:t>
            </a:r>
          </a:p>
          <a:p>
            <a:pPr marL="45720" indent="0">
              <a:buNone/>
            </a:pPr>
            <a:endParaRPr lang="en-IN" sz="2400" b="1" dirty="0">
              <a:solidFill>
                <a:schemeClr val="tx1">
                  <a:lumMod val="95000"/>
                  <a:lumOff val="5000"/>
                </a:schemeClr>
              </a:solidFill>
            </a:endParaRPr>
          </a:p>
        </p:txBody>
      </p:sp>
    </p:spTree>
    <p:extLst>
      <p:ext uri="{BB962C8B-B14F-4D97-AF65-F5344CB8AC3E}">
        <p14:creationId xmlns:p14="http://schemas.microsoft.com/office/powerpoint/2010/main" val="833932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5950F-2D36-44A6-9F36-C56BEC96AA3D}"/>
              </a:ext>
            </a:extLst>
          </p:cNvPr>
          <p:cNvSpPr>
            <a:spLocks noGrp="1"/>
          </p:cNvSpPr>
          <p:nvPr>
            <p:ph idx="1"/>
          </p:nvPr>
        </p:nvSpPr>
        <p:spPr>
          <a:xfrm>
            <a:off x="319596" y="221942"/>
            <a:ext cx="11683014" cy="6454065"/>
          </a:xfrm>
        </p:spPr>
        <p:txBody>
          <a:bodyPr>
            <a:normAutofit/>
          </a:bodyPr>
          <a:lstStyle/>
          <a:p>
            <a:pPr marL="0" indent="0">
              <a:buNone/>
            </a:pPr>
            <a:r>
              <a:rPr lang="en-IN" sz="2400" dirty="0"/>
              <a:t>    The concept of correspondent banking can be explained with an example, An Indian bank, Syndicate bank enters into  correspondent relationship with an American bank-Citi bank The Indian Bank will make use of the services of American city bank for its transactions in USA and also for transactions can be undertaken in term of US Dollar. </a:t>
            </a:r>
          </a:p>
          <a:p>
            <a:pPr marL="0" indent="0">
              <a:buNone/>
            </a:pPr>
            <a:r>
              <a:rPr lang="en-IN" sz="2400" b="1" dirty="0"/>
              <a:t>Services under correspondent bank:</a:t>
            </a:r>
          </a:p>
          <a:p>
            <a:pPr marL="457200" indent="-457200">
              <a:buFont typeface="+mj-lt"/>
              <a:buAutoNum type="arabicPeriod"/>
            </a:pPr>
            <a:r>
              <a:rPr lang="en-IN" sz="2400" dirty="0"/>
              <a:t>Collection of bills, cheque, drafts of etc.</a:t>
            </a:r>
          </a:p>
          <a:p>
            <a:pPr marL="457200" indent="-457200">
              <a:buFont typeface="+mj-lt"/>
              <a:buAutoNum type="arabicPeriod"/>
            </a:pPr>
            <a:r>
              <a:rPr lang="en-IN" sz="2400" dirty="0"/>
              <a:t>Issue of DD, mail-transfers, telegraphic transfer and traveller cheques.</a:t>
            </a:r>
          </a:p>
          <a:p>
            <a:pPr marL="457200" indent="-457200">
              <a:buFont typeface="+mj-lt"/>
              <a:buAutoNum type="arabicPeriod"/>
            </a:pPr>
            <a:r>
              <a:rPr lang="en-IN" sz="2400" dirty="0"/>
              <a:t>Arrangement for reimbursement on LOC issued by the bank.</a:t>
            </a:r>
          </a:p>
          <a:p>
            <a:pPr marL="457200" indent="-457200">
              <a:buFont typeface="+mj-lt"/>
              <a:buAutoNum type="arabicPeriod"/>
            </a:pPr>
            <a:r>
              <a:rPr lang="en-IN" sz="2400" dirty="0"/>
              <a:t>Advising, confirming and amending LOC.</a:t>
            </a:r>
          </a:p>
          <a:p>
            <a:pPr marL="457200" indent="-457200">
              <a:buFont typeface="+mj-lt"/>
              <a:buAutoNum type="arabicPeriod"/>
            </a:pPr>
            <a:r>
              <a:rPr lang="en-IN" sz="2400" dirty="0"/>
              <a:t>Purchase and sale of foreign currencies.</a:t>
            </a:r>
          </a:p>
          <a:p>
            <a:pPr marL="457200" indent="-457200">
              <a:buFont typeface="+mj-lt"/>
              <a:buAutoNum type="arabicPeriod"/>
            </a:pPr>
            <a:r>
              <a:rPr lang="en-IN" sz="2400" dirty="0"/>
              <a:t>Granting or </a:t>
            </a:r>
            <a:r>
              <a:rPr lang="en-IN" sz="2400" dirty="0" err="1"/>
              <a:t>guaranting</a:t>
            </a:r>
            <a:r>
              <a:rPr lang="en-IN" sz="2400" dirty="0"/>
              <a:t> loans and overdraft.</a:t>
            </a:r>
          </a:p>
          <a:p>
            <a:pPr marL="457200" indent="-457200">
              <a:buFont typeface="+mj-lt"/>
              <a:buAutoNum type="arabicPeriod"/>
            </a:pPr>
            <a:r>
              <a:rPr lang="en-IN" sz="2400" dirty="0"/>
              <a:t>Furnishing of credit information, etc.</a:t>
            </a:r>
          </a:p>
        </p:txBody>
      </p:sp>
    </p:spTree>
    <p:extLst>
      <p:ext uri="{BB962C8B-B14F-4D97-AF65-F5344CB8AC3E}">
        <p14:creationId xmlns:p14="http://schemas.microsoft.com/office/powerpoint/2010/main" val="79061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859E5-8FD5-4EE1-9576-71EDBAF0A020}"/>
              </a:ext>
            </a:extLst>
          </p:cNvPr>
          <p:cNvSpPr>
            <a:spLocks noGrp="1"/>
          </p:cNvSpPr>
          <p:nvPr>
            <p:ph idx="1"/>
          </p:nvPr>
        </p:nvSpPr>
        <p:spPr>
          <a:xfrm>
            <a:off x="239697" y="239697"/>
            <a:ext cx="11700769" cy="6400800"/>
          </a:xfrm>
        </p:spPr>
        <p:txBody>
          <a:bodyPr/>
          <a:lstStyle/>
          <a:p>
            <a:pPr marL="0" indent="0">
              <a:buNone/>
            </a:pPr>
            <a:r>
              <a:rPr lang="en-IN" sz="2800" b="1" dirty="0"/>
              <a:t>Foreign Currency Accounts:</a:t>
            </a:r>
          </a:p>
          <a:p>
            <a:pPr marL="0" indent="0">
              <a:buNone/>
            </a:pPr>
            <a:r>
              <a:rPr lang="en-IN" sz="2400" dirty="0"/>
              <a:t>     An Indian Bank may maintain accounts with banks in other countries in order to facilitate foreign exchange transactions. Even foreign banks also maintain accounts with banks in India. We can distinguish three kinds of such accounts. </a:t>
            </a:r>
          </a:p>
          <a:p>
            <a:pPr marL="0" indent="0">
              <a:buNone/>
            </a:pPr>
            <a:r>
              <a:rPr lang="en-IN" sz="2400" b="1" dirty="0"/>
              <a:t>1. Nostro Accounts: (Indian Word meaning “OUR”)</a:t>
            </a:r>
          </a:p>
          <a:p>
            <a:pPr marL="0" indent="0">
              <a:buNone/>
            </a:pPr>
            <a:r>
              <a:rPr lang="en-IN" sz="2400" dirty="0"/>
              <a:t>    Nostro account is an account maintained by a bank in India with a bank abroad. For example Indian bank may maintain an account with Grindlays bank, London.</a:t>
            </a:r>
          </a:p>
          <a:p>
            <a:pPr marL="0" indent="0">
              <a:buNone/>
            </a:pPr>
            <a:r>
              <a:rPr lang="en-IN" sz="2400" dirty="0"/>
              <a:t>  In other words An account with a “correspondent bank” abroad in terms of the currency of that country is called by the account holding bank as ‘Nostro’ account, meaning ‘our account with you’. For example, if an Indian Bank-corporation Bank-maintains an account with Citi bank, New York, the account would be opened in US Dollars. All foreign exchange transactions are routed through Nostro accounts.</a:t>
            </a:r>
          </a:p>
          <a:p>
            <a:pPr marL="0" indent="0">
              <a:buNone/>
            </a:pPr>
            <a:r>
              <a:rPr lang="en-IN" sz="2400" dirty="0"/>
              <a:t>  For example, if the Corporation Bank issues a demand draft on New York, payable is US dollars it would draw on Citibank, New York. When  the draft is presented on New York, the Citibank will debit corporation bank’s account with it </a:t>
            </a:r>
          </a:p>
        </p:txBody>
      </p:sp>
    </p:spTree>
    <p:extLst>
      <p:ext uri="{BB962C8B-B14F-4D97-AF65-F5344CB8AC3E}">
        <p14:creationId xmlns:p14="http://schemas.microsoft.com/office/powerpoint/2010/main" val="4163193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859E5-8FD5-4EE1-9576-71EDBAF0A020}"/>
              </a:ext>
            </a:extLst>
          </p:cNvPr>
          <p:cNvSpPr>
            <a:spLocks noGrp="1"/>
          </p:cNvSpPr>
          <p:nvPr>
            <p:ph idx="1"/>
          </p:nvPr>
        </p:nvSpPr>
        <p:spPr>
          <a:xfrm>
            <a:off x="239697" y="239697"/>
            <a:ext cx="11700769" cy="6400800"/>
          </a:xfrm>
        </p:spPr>
        <p:txBody>
          <a:bodyPr/>
          <a:lstStyle/>
          <a:p>
            <a:pPr marL="0" indent="0">
              <a:buNone/>
            </a:pPr>
            <a:r>
              <a:rPr lang="en-IN" sz="2400" b="1" dirty="0"/>
              <a:t>2. Vostro account:</a:t>
            </a:r>
          </a:p>
          <a:p>
            <a:pPr marL="0" indent="0">
              <a:buNone/>
            </a:pPr>
            <a:r>
              <a:rPr lang="en-IN" sz="2400" dirty="0"/>
              <a:t>   vostro account means “your account with us” It is created when a foreign bank opens a rupee account with an Indian bank. While corresponding with the foreign bank maintaining the rupee account with it, Indian bank would consider the account as ‘Vostro account’. For example, a bank in Germany may open an account with an Indian bank and draw draft on the account. When the draft are presented, the Indian bank would pay to the debit of the foreign bank’s account with it. For the purposes of exchange control such account are called ‘non resident bank accounts’.</a:t>
            </a:r>
          </a:p>
          <a:p>
            <a:pPr marL="0" indent="0">
              <a:buNone/>
            </a:pPr>
            <a:r>
              <a:rPr lang="en-IN" sz="2400" b="1" dirty="0"/>
              <a:t>3. Loro account:</a:t>
            </a:r>
          </a:p>
          <a:p>
            <a:pPr marL="0" indent="0">
              <a:buNone/>
            </a:pPr>
            <a:r>
              <a:rPr lang="en-IN" sz="2400" dirty="0"/>
              <a:t>  The term ‘Loro account’ means ‘their account with you’. It is a payment made by one bank to another for the account of a third</a:t>
            </a:r>
            <a:r>
              <a:rPr lang="en-IN" sz="2400" b="1" dirty="0"/>
              <a:t> </a:t>
            </a:r>
            <a:r>
              <a:rPr lang="en-IN" sz="2400" dirty="0"/>
              <a:t>bank. For example, State Bank of India may have an account with Barclays bank, London. When Canara Bank likes to refers to this account while corresponding with Barclays bank, it would refer to it as ‘Loro account’.</a:t>
            </a:r>
            <a:endParaRPr lang="en-IN" sz="2400" b="1" dirty="0"/>
          </a:p>
        </p:txBody>
      </p:sp>
    </p:spTree>
    <p:extLst>
      <p:ext uri="{BB962C8B-B14F-4D97-AF65-F5344CB8AC3E}">
        <p14:creationId xmlns:p14="http://schemas.microsoft.com/office/powerpoint/2010/main" val="522125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859E5-8FD5-4EE1-9576-71EDBAF0A020}"/>
              </a:ext>
            </a:extLst>
          </p:cNvPr>
          <p:cNvSpPr>
            <a:spLocks noGrp="1"/>
          </p:cNvSpPr>
          <p:nvPr>
            <p:ph idx="1"/>
          </p:nvPr>
        </p:nvSpPr>
        <p:spPr>
          <a:xfrm>
            <a:off x="150921" y="97654"/>
            <a:ext cx="11931588" cy="6658253"/>
          </a:xfrm>
        </p:spPr>
        <p:txBody>
          <a:bodyPr>
            <a:normAutofit lnSpcReduction="10000"/>
          </a:bodyPr>
          <a:lstStyle/>
          <a:p>
            <a:pPr marL="0" indent="0">
              <a:buNone/>
            </a:pPr>
            <a:r>
              <a:rPr lang="en-IN" sz="2400" b="1" dirty="0"/>
              <a:t>Handling of Non-resident Accounts:</a:t>
            </a:r>
          </a:p>
          <a:p>
            <a:pPr marL="0" indent="0">
              <a:buNone/>
            </a:pPr>
            <a:r>
              <a:rPr lang="en-IN" sz="2400" b="1" dirty="0"/>
              <a:t>  </a:t>
            </a:r>
            <a:r>
              <a:rPr lang="en-IN" sz="2400" dirty="0"/>
              <a:t>An important function performed by the foreign exchange Department of Indian banks relates to handling of Non-resident accounts.</a:t>
            </a:r>
          </a:p>
          <a:p>
            <a:pPr marL="0" indent="0">
              <a:buNone/>
            </a:pPr>
            <a:r>
              <a:rPr lang="en-IN" sz="2400" dirty="0"/>
              <a:t>  Non-resident accounts with banks in India can be maintained by non-resident Indians, persons of Indian origin, overseas corporate bodies and even by non-residents who are neither Indian nor persons of Indian have necessary license for this purpose from RBI.</a:t>
            </a:r>
          </a:p>
          <a:p>
            <a:pPr marL="0" indent="0">
              <a:buNone/>
            </a:pPr>
            <a:r>
              <a:rPr lang="en-IN" sz="2400" dirty="0"/>
              <a:t>    It may be noted that all scheduled banks, besides state Co-operative banks have license to maintain such accounts.</a:t>
            </a:r>
          </a:p>
          <a:p>
            <a:pPr marL="0" indent="0">
              <a:buNone/>
            </a:pPr>
            <a:r>
              <a:rPr lang="en-IN" sz="2400" b="1" dirty="0"/>
              <a:t>Non-resident Indian (NRI)</a:t>
            </a:r>
          </a:p>
          <a:p>
            <a:pPr marL="0" indent="0">
              <a:buNone/>
            </a:pPr>
            <a:r>
              <a:rPr lang="en-IN" sz="2400" b="1" dirty="0"/>
              <a:t>  </a:t>
            </a:r>
            <a:r>
              <a:rPr lang="en-IN" sz="2400" dirty="0"/>
              <a:t>In terms foreign exchange Management Act (FEMA) 1999, a NRI means a person who is not residing in India. He/she is a person residing outside India, who is a citizen of India or is a person of Indian origin.</a:t>
            </a:r>
          </a:p>
          <a:p>
            <a:pPr marL="0" indent="0">
              <a:buNone/>
            </a:pPr>
            <a:r>
              <a:rPr lang="en-IN" sz="2400" b="1" dirty="0"/>
              <a:t>Person of Indian Origin(PIO)</a:t>
            </a:r>
          </a:p>
          <a:p>
            <a:pPr marL="0" indent="0">
              <a:buNone/>
            </a:pPr>
            <a:r>
              <a:rPr lang="en-IN" sz="2400" b="1" dirty="0"/>
              <a:t>  </a:t>
            </a:r>
            <a:r>
              <a:rPr lang="en-IN" sz="2400" dirty="0"/>
              <a:t>A person of Indian origin is defined in Regulation 2 of FEMA as a citizen of any country other than Bangladesh or Pakistan </a:t>
            </a:r>
            <a:endParaRPr lang="en-IN" sz="2400" b="1" dirty="0"/>
          </a:p>
        </p:txBody>
      </p:sp>
    </p:spTree>
    <p:extLst>
      <p:ext uri="{BB962C8B-B14F-4D97-AF65-F5344CB8AC3E}">
        <p14:creationId xmlns:p14="http://schemas.microsoft.com/office/powerpoint/2010/main" val="316918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859E5-8FD5-4EE1-9576-71EDBAF0A020}"/>
              </a:ext>
            </a:extLst>
          </p:cNvPr>
          <p:cNvSpPr>
            <a:spLocks noGrp="1"/>
          </p:cNvSpPr>
          <p:nvPr>
            <p:ph idx="1"/>
          </p:nvPr>
        </p:nvSpPr>
        <p:spPr>
          <a:xfrm>
            <a:off x="150921" y="97654"/>
            <a:ext cx="11931588" cy="6658253"/>
          </a:xfrm>
        </p:spPr>
        <p:txBody>
          <a:bodyPr>
            <a:normAutofit/>
          </a:bodyPr>
          <a:lstStyle/>
          <a:p>
            <a:pPr marL="0" indent="0">
              <a:buNone/>
            </a:pPr>
            <a:r>
              <a:rPr lang="en-IN" sz="2400" b="1" dirty="0"/>
              <a:t>Overseas corporate bodies(OCB)</a:t>
            </a:r>
          </a:p>
          <a:p>
            <a:pPr marL="0" indent="0">
              <a:buNone/>
            </a:pPr>
            <a:r>
              <a:rPr lang="en-IN" sz="2400" b="1" dirty="0"/>
              <a:t>  </a:t>
            </a:r>
            <a:r>
              <a:rPr lang="en-IN" sz="2400" dirty="0"/>
              <a:t>OCBs are institutions corporate trusts etc. registered outside India. Such bodies should be owned to a minimum of 60 percent, by NRIs/PIOs.</a:t>
            </a:r>
          </a:p>
          <a:p>
            <a:pPr marL="0" indent="0">
              <a:buNone/>
            </a:pPr>
            <a:r>
              <a:rPr lang="en-IN" sz="2400" b="1" dirty="0"/>
              <a:t>Types of NRI/PIO Accounts:</a:t>
            </a:r>
          </a:p>
          <a:p>
            <a:pPr marL="0" indent="0">
              <a:buNone/>
            </a:pPr>
            <a:r>
              <a:rPr lang="en-IN" sz="2400" b="1" dirty="0"/>
              <a:t>  </a:t>
            </a:r>
            <a:r>
              <a:rPr lang="en-IN" sz="2400" dirty="0"/>
              <a:t>Following are the various types of accounts which can be maintained by an NRI/PIO in India.</a:t>
            </a:r>
          </a:p>
          <a:p>
            <a:pPr marL="457200" indent="-457200">
              <a:buFont typeface="+mj-lt"/>
              <a:buAutoNum type="alphaUcPeriod"/>
            </a:pPr>
            <a:r>
              <a:rPr lang="en-IN" sz="2400" dirty="0"/>
              <a:t>Non-resident ordinary rupee account.</a:t>
            </a:r>
          </a:p>
          <a:p>
            <a:pPr marL="457200" indent="-457200">
              <a:buFont typeface="+mj-lt"/>
              <a:buAutoNum type="alphaUcPeriod"/>
            </a:pPr>
            <a:r>
              <a:rPr lang="en-IN" sz="2400" dirty="0"/>
              <a:t>Non-resident (external) rupee account.</a:t>
            </a:r>
          </a:p>
          <a:p>
            <a:pPr marL="457200" indent="-457200">
              <a:buFont typeface="+mj-lt"/>
              <a:buAutoNum type="alphaUcPeriod"/>
            </a:pPr>
            <a:r>
              <a:rPr lang="en-IN" sz="2400" dirty="0"/>
              <a:t>Foreign currency Non-resident (bank) account.</a:t>
            </a:r>
          </a:p>
          <a:p>
            <a:pPr marL="457200" indent="-457200">
              <a:buFont typeface="+mj-lt"/>
              <a:buAutoNum type="alphaUcPeriod"/>
            </a:pPr>
            <a:r>
              <a:rPr lang="en-IN" sz="2400" dirty="0"/>
              <a:t>Non resident Non-repatriable rupee deposit scheme.</a:t>
            </a:r>
          </a:p>
          <a:p>
            <a:pPr marL="457200" indent="-457200">
              <a:buFont typeface="+mj-lt"/>
              <a:buAutoNum type="alphaUcPeriod"/>
            </a:pPr>
            <a:r>
              <a:rPr lang="en-IN" sz="2400" dirty="0"/>
              <a:t>Resident foreign currency account.</a:t>
            </a:r>
          </a:p>
          <a:p>
            <a:pPr marL="457200" indent="-457200">
              <a:buFont typeface="+mj-lt"/>
              <a:buAutoNum type="alphaUcPeriod"/>
            </a:pPr>
            <a:r>
              <a:rPr lang="en-IN" sz="2400" dirty="0"/>
              <a:t>Non resident (special) rupee account.</a:t>
            </a:r>
          </a:p>
        </p:txBody>
      </p:sp>
    </p:spTree>
    <p:extLst>
      <p:ext uri="{BB962C8B-B14F-4D97-AF65-F5344CB8AC3E}">
        <p14:creationId xmlns:p14="http://schemas.microsoft.com/office/powerpoint/2010/main" val="1519922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859E5-8FD5-4EE1-9576-71EDBAF0A020}"/>
              </a:ext>
            </a:extLst>
          </p:cNvPr>
          <p:cNvSpPr>
            <a:spLocks noGrp="1"/>
          </p:cNvSpPr>
          <p:nvPr>
            <p:ph idx="1"/>
          </p:nvPr>
        </p:nvSpPr>
        <p:spPr>
          <a:xfrm>
            <a:off x="150921" y="97654"/>
            <a:ext cx="11931588" cy="6658253"/>
          </a:xfrm>
        </p:spPr>
        <p:txBody>
          <a:bodyPr>
            <a:normAutofit/>
          </a:bodyPr>
          <a:lstStyle/>
          <a:p>
            <a:pPr marL="0" indent="0">
              <a:buNone/>
            </a:pPr>
            <a:r>
              <a:rPr lang="en-IN" sz="2400" b="1" dirty="0"/>
              <a:t>Overseas corporate bodies(OCB)</a:t>
            </a:r>
          </a:p>
          <a:p>
            <a:pPr marL="0" indent="0">
              <a:buNone/>
            </a:pPr>
            <a:r>
              <a:rPr lang="en-IN" sz="2400" b="1" dirty="0"/>
              <a:t>  </a:t>
            </a:r>
            <a:r>
              <a:rPr lang="en-IN" sz="2400" dirty="0"/>
              <a:t>OCBs are institutions corporate trusts etc. registered outside India. Such bodies should be owned to a minimum of 60 percent, by NRIs/PIOs.</a:t>
            </a:r>
          </a:p>
          <a:p>
            <a:pPr marL="0" indent="0">
              <a:buNone/>
            </a:pPr>
            <a:r>
              <a:rPr lang="en-IN" sz="2400" b="1" dirty="0"/>
              <a:t>Types of NRI/PIO Accounts:</a:t>
            </a:r>
          </a:p>
          <a:p>
            <a:pPr marL="0" indent="0">
              <a:buNone/>
            </a:pPr>
            <a:r>
              <a:rPr lang="en-IN" sz="2400" b="1" dirty="0"/>
              <a:t>  </a:t>
            </a:r>
            <a:r>
              <a:rPr lang="en-IN" sz="2400" dirty="0"/>
              <a:t>Following are the various types of accounts which can be maintained by an NRI/PIO in India.</a:t>
            </a:r>
          </a:p>
          <a:p>
            <a:pPr marL="0" indent="0">
              <a:buNone/>
            </a:pPr>
            <a:r>
              <a:rPr lang="en-IN" sz="2400" b="1" dirty="0"/>
              <a:t>A. Non-Resident ordinary rupee account (NRO Account)</a:t>
            </a:r>
          </a:p>
          <a:p>
            <a:pPr marL="0" indent="0">
              <a:buNone/>
            </a:pPr>
            <a:r>
              <a:rPr lang="en-IN" sz="2400" dirty="0"/>
              <a:t>    This account can be opened by any person resident outside India with an authorised dealer or an authorised bank for the purpose of bonafide transaction in rupees.</a:t>
            </a:r>
          </a:p>
          <a:p>
            <a:pPr marL="0" indent="0">
              <a:buNone/>
            </a:pPr>
            <a:r>
              <a:rPr lang="en-IN" sz="2400" dirty="0"/>
              <a:t>    NRO account may be opened in the form of current, savings, recurring or fixed deposit accounts.</a:t>
            </a:r>
          </a:p>
          <a:p>
            <a:pPr marL="0" indent="0">
              <a:buNone/>
            </a:pPr>
            <a:r>
              <a:rPr lang="en-IN" sz="2400" dirty="0"/>
              <a:t>B. Non-Resident External Rupee Account ( NRE Account )</a:t>
            </a:r>
          </a:p>
          <a:p>
            <a:pPr marL="0" indent="0">
              <a:buNone/>
            </a:pPr>
            <a:r>
              <a:rPr lang="en-IN" sz="2400" dirty="0"/>
              <a:t>    These accounts may be in the form of savings, current, recurring or fixed deposit accounts. This account will be maintained in Indian rupees.</a:t>
            </a:r>
          </a:p>
        </p:txBody>
      </p:sp>
    </p:spTree>
    <p:extLst>
      <p:ext uri="{BB962C8B-B14F-4D97-AF65-F5344CB8AC3E}">
        <p14:creationId xmlns:p14="http://schemas.microsoft.com/office/powerpoint/2010/main" val="228150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A4E2E4-302D-429C-91C3-5DB7406BBD51}"/>
              </a:ext>
            </a:extLst>
          </p:cNvPr>
          <p:cNvSpPr>
            <a:spLocks noGrp="1"/>
          </p:cNvSpPr>
          <p:nvPr>
            <p:ph idx="1"/>
          </p:nvPr>
        </p:nvSpPr>
        <p:spPr>
          <a:xfrm>
            <a:off x="248575" y="213064"/>
            <a:ext cx="11807301" cy="6462943"/>
          </a:xfrm>
        </p:spPr>
        <p:txBody>
          <a:bodyPr>
            <a:normAutofit/>
          </a:bodyPr>
          <a:lstStyle/>
          <a:p>
            <a:pPr marL="0" indent="0">
              <a:buNone/>
            </a:pPr>
            <a:r>
              <a:rPr lang="en-IN" sz="2400" dirty="0"/>
              <a:t>  Balances held in the NRE account are freely repatriable.</a:t>
            </a:r>
          </a:p>
          <a:p>
            <a:pPr marL="0" indent="0">
              <a:buNone/>
            </a:pPr>
            <a:r>
              <a:rPr lang="en-IN" sz="2400" b="1" dirty="0"/>
              <a:t>C. Foreign Currency Non-Resident Bank Account (FCNR account)</a:t>
            </a:r>
          </a:p>
          <a:p>
            <a:pPr marL="0" indent="0">
              <a:buNone/>
            </a:pPr>
            <a:r>
              <a:rPr lang="en-IN" sz="2400" dirty="0"/>
              <a:t>These accounts may be opened and maintained by NRIs. These accounts are only in the form  term deposits of 1 to 5 years. </a:t>
            </a:r>
          </a:p>
          <a:p>
            <a:pPr marL="0" indent="0">
              <a:buNone/>
            </a:pPr>
            <a:r>
              <a:rPr lang="en-IN" sz="2400" b="1" dirty="0"/>
              <a:t>D. Non-resident Non-repatriable rupee deposit scheme:</a:t>
            </a:r>
          </a:p>
          <a:p>
            <a:pPr marL="0" indent="0">
              <a:buNone/>
            </a:pPr>
            <a:r>
              <a:rPr lang="en-IN" sz="2400" b="1" dirty="0"/>
              <a:t>  </a:t>
            </a:r>
            <a:r>
              <a:rPr lang="en-IN" sz="2400" dirty="0"/>
              <a:t>This scheme is available for placement of rupee funds provided the remittances are received from abroad. Accounts can be maintained in the form of fixed deposits and cash certificates. Interest repatriable for term deposits.</a:t>
            </a:r>
          </a:p>
          <a:p>
            <a:pPr marL="0" indent="0">
              <a:buNone/>
            </a:pPr>
            <a:r>
              <a:rPr lang="en-IN" sz="2400" b="1" dirty="0"/>
              <a:t>E. Resident foreign currency account(RFC)</a:t>
            </a:r>
          </a:p>
          <a:p>
            <a:pPr marL="0" indent="0">
              <a:buNone/>
            </a:pPr>
            <a:r>
              <a:rPr lang="en-IN" sz="2400" b="1" dirty="0"/>
              <a:t>  </a:t>
            </a:r>
            <a:r>
              <a:rPr lang="en-IN" sz="2400" dirty="0"/>
              <a:t>This account can be opened, in convertible currencies, by Indian returning for permanent settlement. Account can be opened in the form of SB account. Term deposits are accepted for periods ranging  from 3 month to one year. These deposits are accepted in US Dollars, Pound Sterling and Euro Currencies.</a:t>
            </a:r>
          </a:p>
        </p:txBody>
      </p:sp>
    </p:spTree>
    <p:extLst>
      <p:ext uri="{BB962C8B-B14F-4D97-AF65-F5344CB8AC3E}">
        <p14:creationId xmlns:p14="http://schemas.microsoft.com/office/powerpoint/2010/main" val="8828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A4E2E4-302D-429C-91C3-5DB7406BBD51}"/>
              </a:ext>
            </a:extLst>
          </p:cNvPr>
          <p:cNvSpPr>
            <a:spLocks noGrp="1"/>
          </p:cNvSpPr>
          <p:nvPr>
            <p:ph idx="1"/>
          </p:nvPr>
        </p:nvSpPr>
        <p:spPr>
          <a:xfrm>
            <a:off x="248575" y="213064"/>
            <a:ext cx="11807301" cy="6462943"/>
          </a:xfrm>
        </p:spPr>
        <p:txBody>
          <a:bodyPr>
            <a:normAutofit lnSpcReduction="10000"/>
          </a:bodyPr>
          <a:lstStyle/>
          <a:p>
            <a:pPr marL="0" indent="0">
              <a:buNone/>
            </a:pPr>
            <a:r>
              <a:rPr lang="en-IN" sz="2400" b="1" dirty="0"/>
              <a:t>F. Non-resident (Special) Rupee Account(NRSR)</a:t>
            </a:r>
          </a:p>
          <a:p>
            <a:pPr marL="0" indent="0">
              <a:buNone/>
            </a:pPr>
            <a:r>
              <a:rPr lang="en-IN" sz="2400" b="1" dirty="0"/>
              <a:t>  </a:t>
            </a:r>
            <a:r>
              <a:rPr lang="en-IN" sz="2400" dirty="0"/>
              <a:t>These accounts can be opened by non-resident individuals on Indian Nationality and PIO. These accounts will have same facilities and restrictions as applicable to domestic accounts of residents.</a:t>
            </a:r>
          </a:p>
          <a:p>
            <a:pPr marL="0" indent="0">
              <a:buNone/>
            </a:pPr>
            <a:r>
              <a:rPr lang="en-IN" sz="2400" b="1" dirty="0"/>
              <a:t>Facilities Available for NRE/FCNR Account Holders.</a:t>
            </a:r>
          </a:p>
          <a:p>
            <a:pPr marL="457200" indent="-457200">
              <a:buAutoNum type="arabicPeriod"/>
            </a:pPr>
            <a:r>
              <a:rPr lang="en-IN" sz="2400" b="1" dirty="0"/>
              <a:t>When an account holder is still a non resident:</a:t>
            </a:r>
          </a:p>
          <a:p>
            <a:pPr marL="0" indent="0">
              <a:buNone/>
            </a:pPr>
            <a:r>
              <a:rPr lang="en-IN" sz="2400" dirty="0"/>
              <a:t>a. The balance along with interest is repatriable freely.</a:t>
            </a:r>
          </a:p>
          <a:p>
            <a:pPr marL="0" indent="0">
              <a:buNone/>
            </a:pPr>
            <a:r>
              <a:rPr lang="en-IN" sz="2400" dirty="0"/>
              <a:t>b. Fund in this accounts freely utilized for local payments.</a:t>
            </a:r>
          </a:p>
          <a:p>
            <a:pPr marL="0" indent="0">
              <a:buNone/>
            </a:pPr>
            <a:r>
              <a:rPr lang="en-IN" sz="2400" dirty="0"/>
              <a:t>c. Funds in these accounts can be invested in immovable properties in India.</a:t>
            </a:r>
          </a:p>
          <a:p>
            <a:pPr marL="0" indent="0">
              <a:buNone/>
            </a:pPr>
            <a:r>
              <a:rPr lang="en-IN" sz="2400" dirty="0"/>
              <a:t>d. Interest accrued on the balance in such is fully exempted from Income tax.</a:t>
            </a:r>
          </a:p>
          <a:p>
            <a:pPr marL="0" indent="0">
              <a:buNone/>
            </a:pPr>
            <a:r>
              <a:rPr lang="en-IN" sz="2400" dirty="0"/>
              <a:t>e. Funds in these accounts can be freely invested in govt securities, bond and NSC.</a:t>
            </a:r>
          </a:p>
          <a:p>
            <a:pPr marL="0" indent="0">
              <a:buNone/>
            </a:pPr>
            <a:r>
              <a:rPr lang="en-IN" sz="2400" dirty="0"/>
              <a:t>f. These accounts can be transferred from one branch to another branch without any cost.</a:t>
            </a:r>
          </a:p>
          <a:p>
            <a:pPr marL="0" indent="0">
              <a:buNone/>
            </a:pPr>
            <a:r>
              <a:rPr lang="en-IN" sz="2400" dirty="0"/>
              <a:t>q. Nomination facilities at available.</a:t>
            </a:r>
          </a:p>
          <a:p>
            <a:pPr marL="0" indent="0">
              <a:buNone/>
            </a:pPr>
            <a:r>
              <a:rPr lang="en-IN" sz="2400" dirty="0"/>
              <a:t>  </a:t>
            </a:r>
          </a:p>
          <a:p>
            <a:pPr marL="0" indent="0">
              <a:buNone/>
            </a:pPr>
            <a:endParaRPr lang="en-IN" sz="2400" dirty="0"/>
          </a:p>
          <a:p>
            <a:pPr marL="0" indent="0">
              <a:buNone/>
            </a:pPr>
            <a:endParaRPr lang="en-IN" sz="2400" b="1" dirty="0"/>
          </a:p>
        </p:txBody>
      </p:sp>
    </p:spTree>
    <p:extLst>
      <p:ext uri="{BB962C8B-B14F-4D97-AF65-F5344CB8AC3E}">
        <p14:creationId xmlns:p14="http://schemas.microsoft.com/office/powerpoint/2010/main" val="224832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A4E2E4-302D-429C-91C3-5DB7406BBD51}"/>
              </a:ext>
            </a:extLst>
          </p:cNvPr>
          <p:cNvSpPr>
            <a:spLocks noGrp="1"/>
          </p:cNvSpPr>
          <p:nvPr>
            <p:ph idx="1"/>
          </p:nvPr>
        </p:nvSpPr>
        <p:spPr>
          <a:xfrm>
            <a:off x="248575" y="213064"/>
            <a:ext cx="11807301" cy="6462943"/>
          </a:xfrm>
        </p:spPr>
        <p:txBody>
          <a:bodyPr>
            <a:normAutofit/>
          </a:bodyPr>
          <a:lstStyle/>
          <a:p>
            <a:pPr marL="0" indent="0">
              <a:buNone/>
            </a:pPr>
            <a:r>
              <a:rPr lang="en-IN" sz="2400" b="1" dirty="0"/>
              <a:t>2. After the accounts holder returns to India:</a:t>
            </a:r>
          </a:p>
          <a:p>
            <a:pPr marL="457200" indent="-457200">
              <a:buAutoNum type="alphaLcPeriod"/>
            </a:pPr>
            <a:r>
              <a:rPr lang="en-IN" sz="2400" dirty="0"/>
              <a:t>Returning Indians can open RFC accounts in convertible currencies with designated branches.</a:t>
            </a:r>
          </a:p>
          <a:p>
            <a:pPr marL="457200" indent="-457200">
              <a:buAutoNum type="alphaLcPeriod"/>
            </a:pPr>
            <a:r>
              <a:rPr lang="en-IN" sz="2400" dirty="0"/>
              <a:t>RFC account holder will be permitted to credit the entire balance standing to the credit of their foreign currency accounts held Abroad</a:t>
            </a:r>
          </a:p>
          <a:p>
            <a:pPr marL="457200" indent="-457200">
              <a:buAutoNum type="alphaLcPeriod"/>
            </a:pPr>
            <a:r>
              <a:rPr lang="en-IN" sz="2400" dirty="0"/>
              <a:t>These funds will be available for repatriation abroad for bonafide purposes.</a:t>
            </a:r>
          </a:p>
          <a:p>
            <a:pPr marL="457200" indent="-457200">
              <a:buAutoNum type="alphaLcPeriod"/>
            </a:pPr>
            <a:r>
              <a:rPr lang="en-IN" sz="2400" dirty="0"/>
              <a:t>Attractive rate of interest is offered to RFC accounts.</a:t>
            </a:r>
          </a:p>
          <a:p>
            <a:pPr marL="0" indent="0">
              <a:buNone/>
            </a:pPr>
            <a:r>
              <a:rPr lang="en-IN" sz="2400" dirty="0"/>
              <a:t>                ****************************************************</a:t>
            </a:r>
          </a:p>
        </p:txBody>
      </p:sp>
    </p:spTree>
    <p:extLst>
      <p:ext uri="{BB962C8B-B14F-4D97-AF65-F5344CB8AC3E}">
        <p14:creationId xmlns:p14="http://schemas.microsoft.com/office/powerpoint/2010/main" val="138669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C5F54-7DF6-4290-A69D-6395BDE9D14D}"/>
              </a:ext>
            </a:extLst>
          </p:cNvPr>
          <p:cNvSpPr>
            <a:spLocks noGrp="1"/>
          </p:cNvSpPr>
          <p:nvPr>
            <p:ph idx="1"/>
          </p:nvPr>
        </p:nvSpPr>
        <p:spPr>
          <a:xfrm>
            <a:off x="239697" y="230820"/>
            <a:ext cx="11585359" cy="6445188"/>
          </a:xfrm>
        </p:spPr>
        <p:txBody>
          <a:bodyPr>
            <a:normAutofit/>
          </a:bodyPr>
          <a:lstStyle/>
          <a:p>
            <a:pPr marL="0" indent="0">
              <a:buNone/>
            </a:pPr>
            <a:r>
              <a:rPr lang="en-IN" sz="2800" b="1" dirty="0"/>
              <a:t>Organisation:</a:t>
            </a:r>
          </a:p>
          <a:p>
            <a:pPr marL="0" indent="0">
              <a:buNone/>
            </a:pPr>
            <a:r>
              <a:rPr lang="en-IN" sz="2400" dirty="0"/>
              <a:t>The organisational structure of the Foreign Exchange Department of a bank comprises of the following sections.</a:t>
            </a:r>
          </a:p>
          <a:p>
            <a:pPr marL="457200" indent="-457200">
              <a:buNone/>
            </a:pPr>
            <a:r>
              <a:rPr lang="en-IN" sz="2400" b="1" dirty="0"/>
              <a:t>1.  Dealers’ Section:</a:t>
            </a:r>
          </a:p>
          <a:p>
            <a:pPr marL="0" indent="0">
              <a:buNone/>
            </a:pPr>
            <a:r>
              <a:rPr lang="en-IN" sz="2400" dirty="0"/>
              <a:t>    Exchange rates are computed and advised by this section. This section’s functions include:</a:t>
            </a:r>
          </a:p>
          <a:p>
            <a:pPr marL="457200" indent="-457200">
              <a:buNone/>
            </a:pPr>
            <a:r>
              <a:rPr lang="en-IN" sz="2400" dirty="0"/>
              <a:t>a.  Calculating and advising ready rates as well as forward rates.</a:t>
            </a:r>
          </a:p>
          <a:p>
            <a:pPr marL="457200" indent="-457200">
              <a:buNone/>
            </a:pPr>
            <a:r>
              <a:rPr lang="en-IN" sz="2400" dirty="0"/>
              <a:t>b.  Looking after the  foreign accounts of the bank.</a:t>
            </a:r>
          </a:p>
          <a:p>
            <a:pPr marL="457200" indent="-457200">
              <a:buNone/>
            </a:pPr>
            <a:r>
              <a:rPr lang="en-IN" sz="2400" dirty="0"/>
              <a:t>c.  Supervising the balancing position in foreign currency accounts maintained abroad.</a:t>
            </a:r>
          </a:p>
          <a:p>
            <a:pPr marL="457200" indent="-457200">
              <a:buNone/>
            </a:pPr>
            <a:r>
              <a:rPr lang="en-IN" sz="2400" dirty="0"/>
              <a:t>d.  Controlling the exchange position of the department, etc.</a:t>
            </a:r>
          </a:p>
          <a:p>
            <a:pPr marL="457200" indent="-457200">
              <a:buNone/>
            </a:pPr>
            <a:r>
              <a:rPr lang="en-IN" sz="2400" b="1" dirty="0"/>
              <a:t>2. Foreign Remittance Section:</a:t>
            </a:r>
          </a:p>
          <a:p>
            <a:pPr marL="0" indent="0">
              <a:buNone/>
            </a:pPr>
            <a:r>
              <a:rPr lang="en-IN" sz="2400" dirty="0"/>
              <a:t>  It deals with the inward and outward remittance received in the country and sent outside.</a:t>
            </a:r>
          </a:p>
        </p:txBody>
      </p:sp>
    </p:spTree>
    <p:extLst>
      <p:ext uri="{BB962C8B-B14F-4D97-AF65-F5344CB8AC3E}">
        <p14:creationId xmlns:p14="http://schemas.microsoft.com/office/powerpoint/2010/main" val="310858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9" y="195310"/>
            <a:ext cx="11656382" cy="6462942"/>
          </a:xfrm>
        </p:spPr>
        <p:txBody>
          <a:bodyPr>
            <a:normAutofit fontScale="25000" lnSpcReduction="20000"/>
          </a:bodyPr>
          <a:lstStyle/>
          <a:p>
            <a:pPr>
              <a:buNone/>
            </a:pPr>
            <a:r>
              <a:rPr lang="en-IN" sz="9600" dirty="0"/>
              <a:t> Foreign remittances are carried out in the form of cable transfers, mail transfers, demand drafts, travellers’ cheques etc.</a:t>
            </a:r>
          </a:p>
          <a:p>
            <a:pPr marL="457200" indent="-457200">
              <a:buNone/>
            </a:pPr>
            <a:r>
              <a:rPr lang="en-IN" sz="9600" dirty="0"/>
              <a:t>a.  Arranging for  issue of travellers' cheques, drafts etc. in foreign currency.</a:t>
            </a:r>
          </a:p>
          <a:p>
            <a:pPr marL="457200" indent="-457200">
              <a:buNone/>
            </a:pPr>
            <a:r>
              <a:rPr lang="en-IN" sz="9600" dirty="0"/>
              <a:t>b.  Encashment of foreign currency notes and coins.</a:t>
            </a:r>
          </a:p>
          <a:p>
            <a:pPr marL="0" indent="0">
              <a:buNone/>
            </a:pPr>
            <a:r>
              <a:rPr lang="en-IN" sz="9600" dirty="0"/>
              <a:t>c.  Encashment of foreign drafts and travellers cheques etc.</a:t>
            </a:r>
          </a:p>
          <a:p>
            <a:pPr marL="0" indent="0">
              <a:buNone/>
            </a:pPr>
            <a:r>
              <a:rPr lang="en-US" sz="9600" b="1" dirty="0"/>
              <a:t>3. Export Section:</a:t>
            </a:r>
          </a:p>
          <a:p>
            <a:pPr marL="0" indent="0">
              <a:buNone/>
            </a:pPr>
            <a:r>
              <a:rPr lang="en-US" sz="9600" dirty="0"/>
              <a:t>a.  Advising and confirming letters of credit.</a:t>
            </a:r>
          </a:p>
          <a:p>
            <a:pPr marL="0" indent="0">
              <a:buNone/>
            </a:pPr>
            <a:r>
              <a:rPr lang="en-US" sz="9600" dirty="0"/>
              <a:t>b.  Negotiation of bills under letters of credit.</a:t>
            </a:r>
          </a:p>
          <a:p>
            <a:pPr marL="0" indent="0">
              <a:buNone/>
            </a:pPr>
            <a:r>
              <a:rPr lang="en-US" sz="9600" dirty="0"/>
              <a:t>c.  Foreign bills purchase.</a:t>
            </a:r>
          </a:p>
          <a:p>
            <a:pPr marL="0" indent="0">
              <a:buNone/>
            </a:pPr>
            <a:r>
              <a:rPr lang="en-US" sz="9600" dirty="0"/>
              <a:t>d.  Foreign bills under negotiation or collection.</a:t>
            </a:r>
          </a:p>
          <a:p>
            <a:pPr marL="0" indent="0">
              <a:buNone/>
            </a:pPr>
            <a:r>
              <a:rPr lang="en-US" sz="9600" b="1" dirty="0"/>
              <a:t>4. Import section:</a:t>
            </a:r>
          </a:p>
          <a:p>
            <a:pPr marL="0" indent="0">
              <a:buNone/>
            </a:pPr>
            <a:r>
              <a:rPr lang="en-US" sz="9600" dirty="0"/>
              <a:t> a.  Opening letters of credit and paying for imports against letters of credit on  behalf of it's customers. </a:t>
            </a:r>
          </a:p>
          <a:p>
            <a:pPr marL="0" indent="0">
              <a:buNone/>
            </a:pPr>
            <a:r>
              <a:rPr lang="en-US" sz="9600" dirty="0"/>
              <a:t>b.    Arranging for collection of inward bills (import) send by bank abroad collection.</a:t>
            </a:r>
          </a:p>
          <a:p>
            <a:pPr marL="0" indent="0">
              <a:buNone/>
            </a:pPr>
            <a:endParaRPr lang="en-US" sz="9600" dirty="0"/>
          </a:p>
          <a:p>
            <a:pPr marL="0" indent="0">
              <a:buNone/>
            </a:pPr>
            <a:endParaRPr lang="en-US" sz="9600" dirty="0"/>
          </a:p>
          <a:p>
            <a:pPr marL="0" indent="0">
              <a:buNone/>
            </a:pPr>
            <a:endParaRPr lang="en-US" sz="2400" dirty="0"/>
          </a:p>
          <a:p>
            <a:pPr marL="0" indent="0">
              <a:buNone/>
            </a:pPr>
            <a:r>
              <a:rPr lang="en-US" sz="24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300446"/>
            <a:ext cx="11573691" cy="6296297"/>
          </a:xfrm>
        </p:spPr>
        <p:txBody>
          <a:bodyPr>
            <a:normAutofit lnSpcReduction="10000"/>
          </a:bodyPr>
          <a:lstStyle/>
          <a:p>
            <a:pPr marL="0" indent="0">
              <a:buNone/>
            </a:pPr>
            <a:r>
              <a:rPr lang="en-US" sz="2400" dirty="0"/>
              <a:t>c.  Execution of deferred payment guarantee covering the import of capital goods by its importer.</a:t>
            </a:r>
          </a:p>
          <a:p>
            <a:pPr marL="0" indent="0">
              <a:buNone/>
            </a:pPr>
            <a:r>
              <a:rPr lang="en-US" sz="2400" b="1" dirty="0"/>
              <a:t>Functions of foreign exchange department of a bank:</a:t>
            </a:r>
          </a:p>
          <a:p>
            <a:pPr marL="0" indent="0">
              <a:buNone/>
            </a:pPr>
            <a:r>
              <a:rPr lang="en-US" sz="2400" b="1" dirty="0"/>
              <a:t>1. Purchase and sale of foreign currency:</a:t>
            </a:r>
          </a:p>
          <a:p>
            <a:pPr marL="0" indent="0">
              <a:buNone/>
            </a:pPr>
            <a:r>
              <a:rPr lang="en-US" sz="2400" b="1" dirty="0"/>
              <a:t>  </a:t>
            </a:r>
            <a:r>
              <a:rPr lang="en-US" sz="2400" dirty="0"/>
              <a:t> The major function of the foreign exchange department of a bank is buying and selling of foreign currencies. They sell foreign currencies to import investors and travellers who are going to abroad.</a:t>
            </a:r>
          </a:p>
          <a:p>
            <a:pPr marL="0" indent="0">
              <a:buNone/>
            </a:pPr>
            <a:r>
              <a:rPr lang="en-US" sz="2400" dirty="0"/>
              <a:t>   Such currencies are purchased from exporters, foreign investors and foreign traveller, who have brought their currencies with them.</a:t>
            </a:r>
          </a:p>
          <a:p>
            <a:pPr marL="0" indent="0">
              <a:buNone/>
            </a:pPr>
            <a:r>
              <a:rPr lang="en-US" sz="2400" dirty="0"/>
              <a:t>  The department purchases and sells foreign currencies in the inter bank market. Foreign currencies are brought curd sold in the form of T.T’s (telegraphic transfer), MT’s and drafts.</a:t>
            </a:r>
          </a:p>
          <a:p>
            <a:pPr marL="0" indent="0">
              <a:buNone/>
            </a:pPr>
            <a:r>
              <a:rPr lang="en-US" sz="2400" dirty="0"/>
              <a:t>   To perform its foreign exchange function effectively the department has to establish correspondent relationship with banks in the other countries.									     </a:t>
            </a:r>
            <a:endParaRPr lang="en-US" sz="2400" b="1" dirty="0"/>
          </a:p>
        </p:txBody>
      </p:sp>
    </p:spTree>
    <p:extLst>
      <p:ext uri="{BB962C8B-B14F-4D97-AF65-F5344CB8AC3E}">
        <p14:creationId xmlns:p14="http://schemas.microsoft.com/office/powerpoint/2010/main" val="378113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300446"/>
            <a:ext cx="11573691" cy="6296297"/>
          </a:xfrm>
        </p:spPr>
        <p:txBody>
          <a:bodyPr>
            <a:normAutofit/>
          </a:bodyPr>
          <a:lstStyle/>
          <a:p>
            <a:pPr marL="0" indent="0">
              <a:buNone/>
            </a:pPr>
            <a:r>
              <a:rPr lang="en-US" sz="2400" b="1" dirty="0"/>
              <a:t>2. Transactions relating to bills of exchange:</a:t>
            </a:r>
          </a:p>
          <a:p>
            <a:pPr marL="0" indent="0">
              <a:buNone/>
            </a:pPr>
            <a:r>
              <a:rPr lang="en-US" sz="2400" b="1" dirty="0"/>
              <a:t>  </a:t>
            </a:r>
            <a:r>
              <a:rPr lang="en-US" sz="2400" dirty="0"/>
              <a:t>The department undertakes transactions relating to bills of exchange. In this connection it performs the following functions.</a:t>
            </a:r>
          </a:p>
          <a:p>
            <a:pPr marL="457200" indent="-457200">
              <a:buAutoNum type="alphaLcPeriod"/>
            </a:pPr>
            <a:r>
              <a:rPr lang="en-US" sz="2400" dirty="0"/>
              <a:t>Discounting bills drawn by a exporters under the letter of credit issued by the foreign banks.</a:t>
            </a:r>
          </a:p>
          <a:p>
            <a:pPr marL="457200" indent="-457200">
              <a:buAutoNum type="alphaLcPeriod"/>
            </a:pPr>
            <a:r>
              <a:rPr lang="en-US" sz="2400" dirty="0"/>
              <a:t>Purchasing bills drawn without letter of credit.</a:t>
            </a:r>
          </a:p>
          <a:p>
            <a:pPr marL="457200" indent="-457200">
              <a:buAutoNum type="alphaLcPeriod"/>
            </a:pPr>
            <a:r>
              <a:rPr lang="en-US" sz="2400" dirty="0"/>
              <a:t>Receiving bills from exporter for collection which are sent to foreign correspondents for the collection.</a:t>
            </a:r>
          </a:p>
          <a:p>
            <a:pPr marL="457200" indent="-457200">
              <a:buAutoNum type="alphaLcPeriod"/>
            </a:pPr>
            <a:r>
              <a:rPr lang="en-US" sz="2400" dirty="0"/>
              <a:t>Accepting and paying bills drawn by foreign exporters under letters of credit issued by it in their favor.</a:t>
            </a:r>
          </a:p>
          <a:p>
            <a:pPr marL="0" indent="0">
              <a:buNone/>
            </a:pPr>
            <a:r>
              <a:rPr lang="en-US" sz="2400" b="1" dirty="0"/>
              <a:t>3. Issuing of letters of credit:</a:t>
            </a:r>
          </a:p>
          <a:p>
            <a:pPr marL="0" indent="0">
              <a:buNone/>
            </a:pPr>
            <a:r>
              <a:rPr lang="en-US" sz="2400" dirty="0"/>
              <a:t>   Another important function of a foreign exchange department is the issue of letter of credit on behalf of its importer to import goods from other country. By issuing LOC bank undertake accept and pay bills drawn under the letters of credit.</a:t>
            </a:r>
          </a:p>
        </p:txBody>
      </p:sp>
    </p:spTree>
    <p:extLst>
      <p:ext uri="{BB962C8B-B14F-4D97-AF65-F5344CB8AC3E}">
        <p14:creationId xmlns:p14="http://schemas.microsoft.com/office/powerpoint/2010/main" val="252716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EA6880-C93B-4248-82D1-C122D3BFF054}"/>
              </a:ext>
            </a:extLst>
          </p:cNvPr>
          <p:cNvSpPr>
            <a:spLocks noGrp="1"/>
          </p:cNvSpPr>
          <p:nvPr>
            <p:ph idx="1"/>
          </p:nvPr>
        </p:nvSpPr>
        <p:spPr>
          <a:xfrm>
            <a:off x="372862" y="328474"/>
            <a:ext cx="11585359" cy="6338656"/>
          </a:xfrm>
        </p:spPr>
        <p:txBody>
          <a:bodyPr>
            <a:normAutofit/>
          </a:bodyPr>
          <a:lstStyle/>
          <a:p>
            <a:pPr marL="0" indent="0">
              <a:buNone/>
            </a:pPr>
            <a:r>
              <a:rPr lang="en-IN" sz="2400" dirty="0"/>
              <a:t>  A letters of credit is an instrument issued by a bank, by which the bank assumes the responsibility of honouring for the account of an importer, bills drawn by the exporter under certain conditions laid down in the letter.</a:t>
            </a:r>
          </a:p>
          <a:p>
            <a:pPr marL="0" indent="0">
              <a:buNone/>
            </a:pPr>
            <a:r>
              <a:rPr lang="en-IN" sz="2400" dirty="0"/>
              <a:t>  The parties involved in a letter of credit operations are,</a:t>
            </a:r>
          </a:p>
          <a:p>
            <a:pPr marL="0" indent="0">
              <a:buNone/>
            </a:pPr>
            <a:r>
              <a:rPr lang="en-IN" sz="2400" dirty="0"/>
              <a:t> a. Applicant  (Importer)</a:t>
            </a:r>
          </a:p>
          <a:p>
            <a:pPr marL="0" indent="0">
              <a:buNone/>
            </a:pPr>
            <a:r>
              <a:rPr lang="en-IN" sz="2400" dirty="0"/>
              <a:t> b. Beneficiary ( Exporter )</a:t>
            </a:r>
          </a:p>
          <a:p>
            <a:pPr marL="0" indent="0">
              <a:buNone/>
            </a:pPr>
            <a:r>
              <a:rPr lang="en-IN" sz="2400" dirty="0"/>
              <a:t> c. Issuing bank ( Opening Bank )</a:t>
            </a:r>
          </a:p>
          <a:p>
            <a:pPr marL="0" indent="0">
              <a:buNone/>
            </a:pPr>
            <a:r>
              <a:rPr lang="en-IN" sz="2400" dirty="0"/>
              <a:t> d. Nominated bank ( Intermediary bank)</a:t>
            </a:r>
          </a:p>
          <a:p>
            <a:pPr marL="0" indent="0">
              <a:buNone/>
            </a:pPr>
            <a:r>
              <a:rPr lang="en-IN" sz="2400" b="1" dirty="0"/>
              <a:t>4. Providing Credit Facilities</a:t>
            </a:r>
            <a:r>
              <a:rPr lang="en-IN" sz="2400" dirty="0"/>
              <a:t>:</a:t>
            </a:r>
          </a:p>
          <a:p>
            <a:pPr marL="0" indent="0">
              <a:buNone/>
            </a:pPr>
            <a:r>
              <a:rPr lang="en-IN" sz="2400" dirty="0"/>
              <a:t>    The foreign exchange department  meets the financial requirement of the exporters and importers.</a:t>
            </a:r>
          </a:p>
        </p:txBody>
      </p:sp>
    </p:spTree>
    <p:extLst>
      <p:ext uri="{BB962C8B-B14F-4D97-AF65-F5344CB8AC3E}">
        <p14:creationId xmlns:p14="http://schemas.microsoft.com/office/powerpoint/2010/main" val="6064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DB178-8152-4F19-AC89-E1B294E278AE}"/>
              </a:ext>
            </a:extLst>
          </p:cNvPr>
          <p:cNvSpPr>
            <a:spLocks noGrp="1"/>
          </p:cNvSpPr>
          <p:nvPr>
            <p:ph idx="1"/>
          </p:nvPr>
        </p:nvSpPr>
        <p:spPr>
          <a:xfrm>
            <a:off x="133165" y="177553"/>
            <a:ext cx="11887199" cy="6498455"/>
          </a:xfrm>
        </p:spPr>
        <p:txBody>
          <a:bodyPr>
            <a:normAutofit/>
          </a:bodyPr>
          <a:lstStyle/>
          <a:p>
            <a:pPr marL="0" indent="0">
              <a:buNone/>
            </a:pPr>
            <a:r>
              <a:rPr lang="en-IN" sz="2400" b="1" dirty="0"/>
              <a:t>a. Export Credit.</a:t>
            </a:r>
          </a:p>
          <a:p>
            <a:pPr marL="0" indent="0">
              <a:buNone/>
            </a:pPr>
            <a:r>
              <a:rPr lang="en-IN" sz="2400" dirty="0"/>
              <a:t>   The credit facilities made available to the exporters are of two kinds.</a:t>
            </a:r>
          </a:p>
          <a:p>
            <a:pPr marL="0" indent="0">
              <a:buNone/>
            </a:pPr>
            <a:r>
              <a:rPr lang="en-IN" sz="2400" b="1" dirty="0"/>
              <a:t>1.  Pre-shipment Finance:</a:t>
            </a:r>
          </a:p>
          <a:p>
            <a:pPr marL="0" indent="0">
              <a:buNone/>
            </a:pPr>
            <a:r>
              <a:rPr lang="en-IN" sz="2400" dirty="0"/>
              <a:t>  It is the advance granted to the exporter to procure process, manufacture, pack and prepare the goods for export. It is a facility extended to the exporter before and till the goods are shipped for export.</a:t>
            </a:r>
          </a:p>
          <a:p>
            <a:pPr marL="0" indent="0">
              <a:buNone/>
            </a:pPr>
            <a:r>
              <a:rPr lang="en-IN" sz="2400" b="1" dirty="0"/>
              <a:t>2.  Post- shipment  finance:</a:t>
            </a:r>
          </a:p>
          <a:p>
            <a:pPr marL="0" indent="0">
              <a:buNone/>
            </a:pPr>
            <a:r>
              <a:rPr lang="en-IN" sz="2400" dirty="0"/>
              <a:t>   It refers to credit facilities provided to exporter from the time goods are shipped and till the export proceeds are realised.</a:t>
            </a:r>
          </a:p>
          <a:p>
            <a:pPr marL="0" indent="0">
              <a:buNone/>
            </a:pPr>
            <a:r>
              <a:rPr lang="en-IN" sz="2400" b="1" dirty="0"/>
              <a:t>b. Import credit:</a:t>
            </a:r>
          </a:p>
          <a:p>
            <a:pPr marL="0" indent="0">
              <a:buNone/>
            </a:pPr>
            <a:r>
              <a:rPr lang="en-IN" sz="2400" dirty="0"/>
              <a:t>  To finance imports the department issues LOC on behalf of their importer. The importer will be financed in the following forms:</a:t>
            </a:r>
          </a:p>
          <a:p>
            <a:pPr marL="457200" indent="-457200">
              <a:buAutoNum type="alphaLcPeriod"/>
            </a:pPr>
            <a:r>
              <a:rPr lang="en-IN" sz="2400" dirty="0"/>
              <a:t>Cash credit or loan.</a:t>
            </a:r>
          </a:p>
          <a:p>
            <a:pPr marL="457200" indent="-457200">
              <a:buAutoNum type="alphaLcPeriod"/>
            </a:pPr>
            <a:r>
              <a:rPr lang="en-IN" sz="2400" dirty="0"/>
              <a:t>Hypothecation or pledge are mortgage of the item imported.</a:t>
            </a:r>
          </a:p>
          <a:p>
            <a:pPr marL="457200" indent="-457200">
              <a:buAutoNum type="alphaLcPeriod"/>
            </a:pPr>
            <a:endParaRPr lang="en-IN" sz="2400" dirty="0"/>
          </a:p>
        </p:txBody>
      </p:sp>
    </p:spTree>
    <p:extLst>
      <p:ext uri="{BB962C8B-B14F-4D97-AF65-F5344CB8AC3E}">
        <p14:creationId xmlns:p14="http://schemas.microsoft.com/office/powerpoint/2010/main" val="206769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DB178-8152-4F19-AC89-E1B294E278AE}"/>
              </a:ext>
            </a:extLst>
          </p:cNvPr>
          <p:cNvSpPr>
            <a:spLocks noGrp="1"/>
          </p:cNvSpPr>
          <p:nvPr>
            <p:ph idx="1"/>
          </p:nvPr>
        </p:nvSpPr>
        <p:spPr>
          <a:xfrm>
            <a:off x="292964" y="328474"/>
            <a:ext cx="11567604" cy="6347534"/>
          </a:xfrm>
        </p:spPr>
        <p:txBody>
          <a:bodyPr>
            <a:normAutofit/>
          </a:bodyPr>
          <a:lstStyle/>
          <a:p>
            <a:pPr marL="0" indent="0">
              <a:buNone/>
            </a:pPr>
            <a:r>
              <a:rPr lang="en-IN" sz="2400" b="1" dirty="0"/>
              <a:t>6. Advisory functions:</a:t>
            </a:r>
          </a:p>
          <a:p>
            <a:pPr marL="514350" indent="-514350">
              <a:buAutoNum type="romanLcPeriod"/>
            </a:pPr>
            <a:r>
              <a:rPr lang="en-IN" sz="2400" dirty="0"/>
              <a:t>Collecting information regarding trade and payment condition, exchange control regulation and financial &amp; monetary condition in other country.</a:t>
            </a:r>
          </a:p>
          <a:p>
            <a:pPr marL="514350" indent="-514350">
              <a:buAutoNum type="romanLcPeriod"/>
            </a:pPr>
            <a:r>
              <a:rPr lang="en-IN" sz="2400" dirty="0"/>
              <a:t>Assisting for legal advise to their correspondent bank.</a:t>
            </a:r>
          </a:p>
          <a:p>
            <a:pPr marL="514350" indent="-514350">
              <a:buAutoNum type="romanLcPeriod"/>
            </a:pPr>
            <a:r>
              <a:rPr lang="en-IN" sz="2400" dirty="0"/>
              <a:t>Giving introduction letters and introduce their good clients who are visiting foreign countries</a:t>
            </a:r>
          </a:p>
          <a:p>
            <a:pPr marL="514350" indent="-514350">
              <a:buFont typeface="+mj-lt"/>
              <a:buAutoNum type="romanLcPeriod" startAt="4"/>
            </a:pPr>
            <a:r>
              <a:rPr lang="en-IN" sz="2400" dirty="0"/>
              <a:t>Issuing traveller cheque and LOC to business man to travel abroad for business purposes.</a:t>
            </a:r>
          </a:p>
          <a:p>
            <a:pPr marL="514350" indent="-514350">
              <a:buFont typeface="+mj-lt"/>
              <a:buAutoNum type="romanLcPeriod" startAt="4"/>
            </a:pPr>
            <a:r>
              <a:rPr lang="en-IN" sz="2400" dirty="0"/>
              <a:t>Advising, confirming and transferring LOC etc.</a:t>
            </a:r>
          </a:p>
          <a:p>
            <a:pPr marL="0" indent="0">
              <a:buNone/>
            </a:pPr>
            <a:endParaRPr lang="en-IN" sz="2400" dirty="0"/>
          </a:p>
        </p:txBody>
      </p:sp>
    </p:spTree>
    <p:extLst>
      <p:ext uri="{BB962C8B-B14F-4D97-AF65-F5344CB8AC3E}">
        <p14:creationId xmlns:p14="http://schemas.microsoft.com/office/powerpoint/2010/main" val="71350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5950F-2D36-44A6-9F36-C56BEC96AA3D}"/>
              </a:ext>
            </a:extLst>
          </p:cNvPr>
          <p:cNvSpPr>
            <a:spLocks noGrp="1"/>
          </p:cNvSpPr>
          <p:nvPr>
            <p:ph idx="1"/>
          </p:nvPr>
        </p:nvSpPr>
        <p:spPr>
          <a:xfrm>
            <a:off x="319596" y="221942"/>
            <a:ext cx="11683014" cy="6454065"/>
          </a:xfrm>
        </p:spPr>
        <p:txBody>
          <a:bodyPr>
            <a:normAutofit/>
          </a:bodyPr>
          <a:lstStyle/>
          <a:p>
            <a:pPr marL="0" indent="0">
              <a:buNone/>
            </a:pPr>
            <a:r>
              <a:rPr lang="en-IN" sz="2400" b="1" dirty="0"/>
              <a:t>Correspondent Banking</a:t>
            </a:r>
          </a:p>
          <a:p>
            <a:pPr marL="0" indent="0">
              <a:buNone/>
            </a:pPr>
            <a:r>
              <a:rPr lang="en-IN" sz="2400" b="1" dirty="0"/>
              <a:t>    </a:t>
            </a:r>
            <a:r>
              <a:rPr lang="en-IN" sz="2400" dirty="0"/>
              <a:t>It is the informal linkage between banks which are situated in different countries. Correspondent relationship of a bank is a method of internationalization of banking services.</a:t>
            </a:r>
          </a:p>
          <a:p>
            <a:pPr marL="0" indent="0">
              <a:buNone/>
            </a:pPr>
            <a:r>
              <a:rPr lang="en-IN" sz="2400" b="1" dirty="0"/>
              <a:t>   “</a:t>
            </a:r>
            <a:r>
              <a:rPr lang="en-IN" sz="2400" dirty="0"/>
              <a:t>Correspondent bank is defined as a financial institution that provides services on behalf of another, equal or un equal financial institution”.</a:t>
            </a:r>
          </a:p>
          <a:p>
            <a:pPr marL="0" indent="0">
              <a:buNone/>
            </a:pPr>
            <a:r>
              <a:rPr lang="en-IN" sz="2400" b="1" dirty="0"/>
              <a:t>  </a:t>
            </a:r>
            <a:r>
              <a:rPr lang="en-IN" sz="2400" dirty="0"/>
              <a:t>To facilitate international payments and collection for customers bank set up corresponding banking.</a:t>
            </a:r>
          </a:p>
          <a:p>
            <a:pPr marL="0" indent="0">
              <a:buNone/>
            </a:pPr>
            <a:r>
              <a:rPr lang="en-IN" sz="2400" b="1" dirty="0"/>
              <a:t>  </a:t>
            </a:r>
            <a:r>
              <a:rPr lang="en-IN" sz="2400" dirty="0"/>
              <a:t>Correspondent banking allows banks to help their customer who are doing business abroad, without having to maintain any person or officers overseas.</a:t>
            </a:r>
          </a:p>
          <a:p>
            <a:pPr marL="0" indent="0">
              <a:buNone/>
            </a:pPr>
            <a:r>
              <a:rPr lang="en-IN" sz="2400" b="1" dirty="0"/>
              <a:t>  </a:t>
            </a:r>
            <a:r>
              <a:rPr lang="en-IN" sz="2400" dirty="0"/>
              <a:t>Thus, correspondent banking is a practice, where bank is able to handle business in another city or country through local banks their at, the local bank acting as an agent of the customer and charging fees for the services.</a:t>
            </a:r>
            <a:endParaRPr lang="en-IN" sz="2400" b="1" dirty="0"/>
          </a:p>
        </p:txBody>
      </p:sp>
    </p:spTree>
    <p:extLst>
      <p:ext uri="{BB962C8B-B14F-4D97-AF65-F5344CB8AC3E}">
        <p14:creationId xmlns:p14="http://schemas.microsoft.com/office/powerpoint/2010/main" val="592608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730</TotalTime>
  <Words>2490</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82</cp:revision>
  <dcterms:created xsi:type="dcterms:W3CDTF">2020-02-29T17:48:24Z</dcterms:created>
  <dcterms:modified xsi:type="dcterms:W3CDTF">2020-05-01T04:53:38Z</dcterms:modified>
</cp:coreProperties>
</file>